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445" y="-224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00B04E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56500" cy="107950"/>
          </a:xfrm>
          <a:custGeom>
            <a:avLst/>
            <a:gdLst/>
            <a:ahLst/>
            <a:cxnLst/>
            <a:rect l="l" t="t" r="r" b="b"/>
            <a:pathLst>
              <a:path w="7556500" h="107950">
                <a:moveTo>
                  <a:pt x="7556502" y="107950"/>
                </a:moveTo>
                <a:lnTo>
                  <a:pt x="0" y="107950"/>
                </a:lnTo>
                <a:lnTo>
                  <a:pt x="0" y="0"/>
                </a:lnTo>
                <a:lnTo>
                  <a:pt x="7556502" y="0"/>
                </a:lnTo>
                <a:lnTo>
                  <a:pt x="7556502" y="107950"/>
                </a:lnTo>
                <a:close/>
              </a:path>
            </a:pathLst>
          </a:custGeom>
          <a:solidFill>
            <a:srgbClr val="00B0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07949"/>
            <a:ext cx="7556500" cy="1979295"/>
          </a:xfrm>
          <a:custGeom>
            <a:avLst/>
            <a:gdLst/>
            <a:ahLst/>
            <a:cxnLst/>
            <a:rect l="l" t="t" r="r" b="b"/>
            <a:pathLst>
              <a:path w="7556500" h="1979295">
                <a:moveTo>
                  <a:pt x="7556502" y="1979084"/>
                </a:moveTo>
                <a:lnTo>
                  <a:pt x="0" y="1979084"/>
                </a:lnTo>
                <a:lnTo>
                  <a:pt x="0" y="0"/>
                </a:lnTo>
                <a:lnTo>
                  <a:pt x="7556502" y="0"/>
                </a:lnTo>
                <a:lnTo>
                  <a:pt x="7556502" y="1979084"/>
                </a:lnTo>
                <a:close/>
              </a:path>
            </a:pathLst>
          </a:custGeom>
          <a:solidFill>
            <a:srgbClr val="F1F1F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2087034"/>
            <a:ext cx="7556500" cy="1511300"/>
          </a:xfrm>
          <a:custGeom>
            <a:avLst/>
            <a:gdLst/>
            <a:ahLst/>
            <a:cxnLst/>
            <a:rect l="l" t="t" r="r" b="b"/>
            <a:pathLst>
              <a:path w="7556500" h="1511300">
                <a:moveTo>
                  <a:pt x="7556502" y="1511300"/>
                </a:moveTo>
                <a:lnTo>
                  <a:pt x="0" y="1511300"/>
                </a:lnTo>
                <a:lnTo>
                  <a:pt x="0" y="0"/>
                </a:lnTo>
                <a:lnTo>
                  <a:pt x="7556502" y="0"/>
                </a:lnTo>
                <a:lnTo>
                  <a:pt x="7556502" y="1511300"/>
                </a:lnTo>
                <a:close/>
              </a:path>
            </a:pathLst>
          </a:custGeom>
          <a:solidFill>
            <a:srgbClr val="FAFAF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269875" y="377824"/>
            <a:ext cx="1439545" cy="1439545"/>
          </a:xfrm>
          <a:custGeom>
            <a:avLst/>
            <a:gdLst/>
            <a:ahLst/>
            <a:cxnLst/>
            <a:rect l="l" t="t" r="r" b="b"/>
            <a:pathLst>
              <a:path w="1439545" h="1439545">
                <a:moveTo>
                  <a:pt x="719666" y="1439333"/>
                </a:moveTo>
                <a:lnTo>
                  <a:pt x="666731" y="1437387"/>
                </a:lnTo>
                <a:lnTo>
                  <a:pt x="614069" y="1431545"/>
                </a:lnTo>
                <a:lnTo>
                  <a:pt x="561981" y="1421848"/>
                </a:lnTo>
                <a:lnTo>
                  <a:pt x="510758" y="1408343"/>
                </a:lnTo>
                <a:lnTo>
                  <a:pt x="460667" y="1391112"/>
                </a:lnTo>
                <a:lnTo>
                  <a:pt x="411969" y="1370240"/>
                </a:lnTo>
                <a:lnTo>
                  <a:pt x="364939" y="1345839"/>
                </a:lnTo>
                <a:lnTo>
                  <a:pt x="319841" y="1318052"/>
                </a:lnTo>
                <a:lnTo>
                  <a:pt x="276908" y="1287018"/>
                </a:lnTo>
                <a:lnTo>
                  <a:pt x="236367" y="1252906"/>
                </a:lnTo>
                <a:lnTo>
                  <a:pt x="198446" y="1215905"/>
                </a:lnTo>
                <a:lnTo>
                  <a:pt x="163357" y="1176214"/>
                </a:lnTo>
                <a:lnTo>
                  <a:pt x="131280" y="1134062"/>
                </a:lnTo>
                <a:lnTo>
                  <a:pt x="102387" y="1089648"/>
                </a:lnTo>
                <a:lnTo>
                  <a:pt x="76840" y="1043233"/>
                </a:lnTo>
                <a:lnTo>
                  <a:pt x="54781" y="995074"/>
                </a:lnTo>
                <a:lnTo>
                  <a:pt x="36324" y="945419"/>
                </a:lnTo>
                <a:lnTo>
                  <a:pt x="21566" y="894530"/>
                </a:lnTo>
                <a:lnTo>
                  <a:pt x="10593" y="842694"/>
                </a:lnTo>
                <a:lnTo>
                  <a:pt x="3465" y="790203"/>
                </a:lnTo>
                <a:lnTo>
                  <a:pt x="216" y="737333"/>
                </a:lnTo>
                <a:lnTo>
                  <a:pt x="0" y="719666"/>
                </a:lnTo>
                <a:lnTo>
                  <a:pt x="216" y="702000"/>
                </a:lnTo>
                <a:lnTo>
                  <a:pt x="3465" y="649130"/>
                </a:lnTo>
                <a:lnTo>
                  <a:pt x="10593" y="596639"/>
                </a:lnTo>
                <a:lnTo>
                  <a:pt x="21566" y="544803"/>
                </a:lnTo>
                <a:lnTo>
                  <a:pt x="36324" y="493915"/>
                </a:lnTo>
                <a:lnTo>
                  <a:pt x="54781" y="444262"/>
                </a:lnTo>
                <a:lnTo>
                  <a:pt x="76840" y="396101"/>
                </a:lnTo>
                <a:lnTo>
                  <a:pt x="102387" y="349683"/>
                </a:lnTo>
                <a:lnTo>
                  <a:pt x="131280" y="305272"/>
                </a:lnTo>
                <a:lnTo>
                  <a:pt x="163357" y="263114"/>
                </a:lnTo>
                <a:lnTo>
                  <a:pt x="198446" y="223431"/>
                </a:lnTo>
                <a:lnTo>
                  <a:pt x="236367" y="186428"/>
                </a:lnTo>
                <a:lnTo>
                  <a:pt x="276909" y="152316"/>
                </a:lnTo>
                <a:lnTo>
                  <a:pt x="319841" y="121285"/>
                </a:lnTo>
                <a:lnTo>
                  <a:pt x="364939" y="93496"/>
                </a:lnTo>
                <a:lnTo>
                  <a:pt x="411969" y="69095"/>
                </a:lnTo>
                <a:lnTo>
                  <a:pt x="460667" y="48220"/>
                </a:lnTo>
                <a:lnTo>
                  <a:pt x="510758" y="30988"/>
                </a:lnTo>
                <a:lnTo>
                  <a:pt x="561981" y="17487"/>
                </a:lnTo>
                <a:lnTo>
                  <a:pt x="614069" y="7788"/>
                </a:lnTo>
                <a:lnTo>
                  <a:pt x="666731" y="1949"/>
                </a:lnTo>
                <a:lnTo>
                  <a:pt x="719666" y="0"/>
                </a:lnTo>
                <a:lnTo>
                  <a:pt x="737333" y="216"/>
                </a:lnTo>
                <a:lnTo>
                  <a:pt x="790203" y="3465"/>
                </a:lnTo>
                <a:lnTo>
                  <a:pt x="842694" y="10593"/>
                </a:lnTo>
                <a:lnTo>
                  <a:pt x="894530" y="21566"/>
                </a:lnTo>
                <a:lnTo>
                  <a:pt x="945419" y="36324"/>
                </a:lnTo>
                <a:lnTo>
                  <a:pt x="995074" y="54781"/>
                </a:lnTo>
                <a:lnTo>
                  <a:pt x="1043233" y="76840"/>
                </a:lnTo>
                <a:lnTo>
                  <a:pt x="1089648" y="102387"/>
                </a:lnTo>
                <a:lnTo>
                  <a:pt x="1134062" y="131280"/>
                </a:lnTo>
                <a:lnTo>
                  <a:pt x="1176214" y="163357"/>
                </a:lnTo>
                <a:lnTo>
                  <a:pt x="1215905" y="198446"/>
                </a:lnTo>
                <a:lnTo>
                  <a:pt x="1252906" y="236367"/>
                </a:lnTo>
                <a:lnTo>
                  <a:pt x="1287018" y="276909"/>
                </a:lnTo>
                <a:lnTo>
                  <a:pt x="1318052" y="319841"/>
                </a:lnTo>
                <a:lnTo>
                  <a:pt x="1345839" y="364939"/>
                </a:lnTo>
                <a:lnTo>
                  <a:pt x="1370240" y="411969"/>
                </a:lnTo>
                <a:lnTo>
                  <a:pt x="1391112" y="460667"/>
                </a:lnTo>
                <a:lnTo>
                  <a:pt x="1408343" y="510758"/>
                </a:lnTo>
                <a:lnTo>
                  <a:pt x="1421848" y="561983"/>
                </a:lnTo>
                <a:lnTo>
                  <a:pt x="1431545" y="614071"/>
                </a:lnTo>
                <a:lnTo>
                  <a:pt x="1437387" y="666731"/>
                </a:lnTo>
                <a:lnTo>
                  <a:pt x="1439333" y="719666"/>
                </a:lnTo>
                <a:lnTo>
                  <a:pt x="1439117" y="737333"/>
                </a:lnTo>
                <a:lnTo>
                  <a:pt x="1435870" y="790203"/>
                </a:lnTo>
                <a:lnTo>
                  <a:pt x="1428740" y="842694"/>
                </a:lnTo>
                <a:lnTo>
                  <a:pt x="1417768" y="894530"/>
                </a:lnTo>
                <a:lnTo>
                  <a:pt x="1403009" y="945419"/>
                </a:lnTo>
                <a:lnTo>
                  <a:pt x="1384549" y="995074"/>
                </a:lnTo>
                <a:lnTo>
                  <a:pt x="1362495" y="1043233"/>
                </a:lnTo>
                <a:lnTo>
                  <a:pt x="1336947" y="1089648"/>
                </a:lnTo>
                <a:lnTo>
                  <a:pt x="1308054" y="1134062"/>
                </a:lnTo>
                <a:lnTo>
                  <a:pt x="1275978" y="1176214"/>
                </a:lnTo>
                <a:lnTo>
                  <a:pt x="1240888" y="1215905"/>
                </a:lnTo>
                <a:lnTo>
                  <a:pt x="1202967" y="1252906"/>
                </a:lnTo>
                <a:lnTo>
                  <a:pt x="1162422" y="1287018"/>
                </a:lnTo>
                <a:lnTo>
                  <a:pt x="1119495" y="1318052"/>
                </a:lnTo>
                <a:lnTo>
                  <a:pt x="1074393" y="1345839"/>
                </a:lnTo>
                <a:lnTo>
                  <a:pt x="1027363" y="1370240"/>
                </a:lnTo>
                <a:lnTo>
                  <a:pt x="978667" y="1391112"/>
                </a:lnTo>
                <a:lnTo>
                  <a:pt x="928577" y="1408343"/>
                </a:lnTo>
                <a:lnTo>
                  <a:pt x="877350" y="1421848"/>
                </a:lnTo>
                <a:lnTo>
                  <a:pt x="825262" y="1431545"/>
                </a:lnTo>
                <a:lnTo>
                  <a:pt x="772602" y="1437387"/>
                </a:lnTo>
                <a:lnTo>
                  <a:pt x="719666" y="1439333"/>
                </a:lnTo>
                <a:close/>
              </a:path>
            </a:pathLst>
          </a:custGeom>
          <a:solidFill>
            <a:srgbClr val="B6E8CC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9833" y="467783"/>
            <a:ext cx="1259417" cy="125941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B04E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B04E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rgbClr val="00B04E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55296" y="584849"/>
            <a:ext cx="2322829" cy="8331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rgbClr val="00B04E"/>
                </a:solidFill>
                <a:latin typeface="Roboto"/>
                <a:cs typeface="Robo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hyperlink" Target="mailto:khaia521dqh@gmail.com" TargetMode="External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296" y="584849"/>
            <a:ext cx="2322829" cy="1002197"/>
          </a:xfrm>
          <a:prstGeom prst="rect">
            <a:avLst/>
          </a:prstGeom>
        </p:spPr>
        <p:txBody>
          <a:bodyPr vert="horz" wrap="square" lIns="0" tIns="1695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35"/>
              </a:spcBef>
            </a:pPr>
            <a:r>
              <a:rPr dirty="0" smtClean="0"/>
              <a:t>NG</a:t>
            </a:r>
            <a:r>
              <a:rPr lang="en-US" dirty="0" smtClean="0"/>
              <a:t>O</a:t>
            </a:r>
            <a:r>
              <a:rPr dirty="0" smtClean="0"/>
              <a:t>C</a:t>
            </a:r>
            <a:r>
              <a:rPr spc="-110" dirty="0" smtClean="0"/>
              <a:t> </a:t>
            </a:r>
            <a:r>
              <a:rPr spc="-20" dirty="0" smtClean="0"/>
              <a:t>KH</a:t>
            </a:r>
            <a:r>
              <a:rPr lang="en-US" spc="-20" dirty="0" smtClean="0"/>
              <a:t>AI</a:t>
            </a:r>
            <a:endParaRPr spc="-20" dirty="0"/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sz="1100" b="0" dirty="0">
                <a:solidFill>
                  <a:srgbClr val="333333"/>
                </a:solidFill>
                <a:latin typeface="Roboto Light"/>
                <a:cs typeface="Roboto Light"/>
              </a:rPr>
              <a:t>SOFTWARE</a:t>
            </a:r>
            <a:r>
              <a:rPr sz="1100" b="0" spc="60" dirty="0">
                <a:solidFill>
                  <a:srgbClr val="333333"/>
                </a:solidFill>
                <a:latin typeface="Roboto Light"/>
                <a:cs typeface="Roboto Light"/>
              </a:rPr>
              <a:t> </a:t>
            </a:r>
            <a:r>
              <a:rPr sz="1100" b="0" dirty="0">
                <a:solidFill>
                  <a:srgbClr val="333333"/>
                </a:solidFill>
                <a:latin typeface="Roboto Light"/>
                <a:cs typeface="Roboto Light"/>
              </a:rPr>
              <a:t>DEVELOPMENT</a:t>
            </a:r>
            <a:r>
              <a:rPr sz="1100" b="0" spc="114" dirty="0">
                <a:solidFill>
                  <a:srgbClr val="333333"/>
                </a:solidFill>
                <a:latin typeface="Roboto Light"/>
                <a:cs typeface="Roboto Light"/>
              </a:rPr>
              <a:t> </a:t>
            </a:r>
            <a:r>
              <a:rPr sz="1100" b="0" spc="-10" dirty="0">
                <a:solidFill>
                  <a:srgbClr val="333333"/>
                </a:solidFill>
                <a:latin typeface="Roboto Light"/>
                <a:cs typeface="Roboto Light"/>
              </a:rPr>
              <a:t>INTERN</a:t>
            </a:r>
            <a:endParaRPr sz="1100" dirty="0">
              <a:latin typeface="Roboto Light"/>
              <a:cs typeface="Roboto Light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875" y="6144156"/>
            <a:ext cx="107950" cy="1079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791" y="6144156"/>
            <a:ext cx="107950" cy="1079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9708" y="6144156"/>
            <a:ext cx="107950" cy="10795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9625" y="6144156"/>
            <a:ext cx="107950" cy="10795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9542" y="6144156"/>
            <a:ext cx="107950" cy="10795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9458" y="6144156"/>
            <a:ext cx="107950" cy="10795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9375" y="6144156"/>
            <a:ext cx="107950" cy="10795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9292" y="6144156"/>
            <a:ext cx="107950" cy="10795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9209" y="6144156"/>
            <a:ext cx="107950" cy="10795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89125" y="6144156"/>
            <a:ext cx="107950" cy="10795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9875" y="6566960"/>
            <a:ext cx="107950" cy="107950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9791" y="6566960"/>
            <a:ext cx="107950" cy="10795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9708" y="6566960"/>
            <a:ext cx="107950" cy="107950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9625" y="6566960"/>
            <a:ext cx="107950" cy="10795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89542" y="6566960"/>
            <a:ext cx="107950" cy="107950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9458" y="6566960"/>
            <a:ext cx="107950" cy="10795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49375" y="6566960"/>
            <a:ext cx="107950" cy="107950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29292" y="6566960"/>
            <a:ext cx="107950" cy="107950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09209" y="6566960"/>
            <a:ext cx="107950" cy="107950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9125" y="6566960"/>
            <a:ext cx="107950" cy="107950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9875" y="6980769"/>
            <a:ext cx="107950" cy="107950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49791" y="6980769"/>
            <a:ext cx="107950" cy="10795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29708" y="6980769"/>
            <a:ext cx="107950" cy="107950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89542" y="6980769"/>
            <a:ext cx="107950" cy="107950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09625" y="6980769"/>
            <a:ext cx="107950" cy="107950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9458" y="6980769"/>
            <a:ext cx="107950" cy="107950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49375" y="6980769"/>
            <a:ext cx="107950" cy="107950"/>
          </a:xfrm>
          <a:prstGeom prst="rect">
            <a:avLst/>
          </a:prstGeom>
        </p:spPr>
      </p:pic>
      <p:pic>
        <p:nvPicPr>
          <p:cNvPr id="30" name="object 3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29292" y="6980769"/>
            <a:ext cx="107950" cy="107950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709209" y="6980769"/>
            <a:ext cx="107950" cy="107950"/>
          </a:xfrm>
          <a:prstGeom prst="rect">
            <a:avLst/>
          </a:prstGeom>
        </p:spPr>
      </p:pic>
      <p:pic>
        <p:nvPicPr>
          <p:cNvPr id="32" name="object 3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889125" y="6980769"/>
            <a:ext cx="107950" cy="107950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9875" y="7403573"/>
            <a:ext cx="107950" cy="107950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791" y="7403573"/>
            <a:ext cx="107950" cy="10795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29708" y="7403573"/>
            <a:ext cx="107950" cy="107950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9625" y="7403573"/>
            <a:ext cx="107950" cy="107950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9542" y="7403573"/>
            <a:ext cx="107950" cy="107950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69458" y="7403573"/>
            <a:ext cx="107950" cy="107950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49375" y="7403573"/>
            <a:ext cx="107950" cy="107950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529292" y="7403573"/>
            <a:ext cx="107950" cy="107950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09209" y="7403573"/>
            <a:ext cx="107950" cy="107950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89125" y="7403573"/>
            <a:ext cx="107950" cy="107950"/>
          </a:xfrm>
          <a:prstGeom prst="rect">
            <a:avLst/>
          </a:prstGeom>
        </p:spPr>
      </p:pic>
      <p:sp>
        <p:nvSpPr>
          <p:cNvPr id="43" name="object 43"/>
          <p:cNvSpPr txBox="1"/>
          <p:nvPr/>
        </p:nvSpPr>
        <p:spPr>
          <a:xfrm>
            <a:off x="257175" y="3766322"/>
            <a:ext cx="2098675" cy="1557478"/>
          </a:xfrm>
          <a:prstGeom prst="rect">
            <a:avLst/>
          </a:prstGeom>
        </p:spPr>
        <p:txBody>
          <a:bodyPr vert="horz" wrap="square" lIns="0" tIns="971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5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CAREER OBJECTIVE</a:t>
            </a:r>
            <a:endParaRPr sz="1100" dirty="0">
              <a:latin typeface="Roboto"/>
              <a:cs typeface="Roboto"/>
            </a:endParaRPr>
          </a:p>
          <a:p>
            <a:pPr marL="12700" marR="5080">
              <a:lnSpc>
                <a:spcPct val="115100"/>
              </a:lnSpc>
              <a:spcBef>
                <a:spcPts val="370"/>
              </a:spcBef>
            </a:pPr>
            <a:r>
              <a:rPr lang="en-US" sz="1000" dirty="0" smtClean="0"/>
              <a:t>As a 4th-year Information Technology student, I am looking for an internship opportunity at a company to apply my academic knowledge in practice, enhance my professional skills, and gain experience in the industry.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57174" y="5602758"/>
            <a:ext cx="1137509" cy="474489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SKILLS</a:t>
            </a:r>
            <a:endParaRPr sz="11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lang="en-US" sz="1000" dirty="0" smtClean="0"/>
              <a:t>Programming Skills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257175" y="6329364"/>
            <a:ext cx="1314450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dirty="0" smtClean="0"/>
              <a:t>Teamwork Skills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57175" y="6752169"/>
            <a:ext cx="1364721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dirty="0" smtClean="0"/>
              <a:t>Communication Skills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57175" y="7165977"/>
            <a:ext cx="103060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dirty="0" smtClean="0"/>
              <a:t>English Skills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7175" y="7779750"/>
            <a:ext cx="1739900" cy="1892935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TECHNICAL SKILLS</a:t>
            </a:r>
            <a:endParaRPr sz="1100" dirty="0" smtClean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1000" b="1" spc="-10" dirty="0" smtClean="0">
                <a:solidFill>
                  <a:srgbClr val="494949"/>
                </a:solidFill>
                <a:latin typeface="Roboto"/>
                <a:cs typeface="Roboto"/>
              </a:rPr>
              <a:t>Frontend</a:t>
            </a:r>
            <a:r>
              <a:rPr sz="1000" spc="-10" dirty="0" smtClean="0">
                <a:solidFill>
                  <a:srgbClr val="494949"/>
                </a:solidFill>
                <a:latin typeface="Roboto"/>
                <a:cs typeface="Roboto"/>
              </a:rPr>
              <a:t>:</a:t>
            </a:r>
            <a:endParaRPr sz="1000" dirty="0" smtClean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+</a:t>
            </a:r>
            <a:r>
              <a:rPr sz="1000" spc="-20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20" dirty="0">
                <a:solidFill>
                  <a:srgbClr val="494949"/>
                </a:solidFill>
                <a:latin typeface="Roboto"/>
                <a:cs typeface="Roboto"/>
              </a:rPr>
              <a:t>HTML/CSS,</a:t>
            </a:r>
            <a:r>
              <a:rPr sz="1000" spc="-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JavaScript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</a:t>
            </a:r>
            <a:r>
              <a:rPr sz="1000" spc="-6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React</a:t>
            </a:r>
            <a:r>
              <a:rPr sz="1000" spc="-3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Native,</a:t>
            </a:r>
            <a:r>
              <a:rPr sz="1000" spc="-4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Flutter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b="1" spc="-30" dirty="0">
                <a:solidFill>
                  <a:srgbClr val="494949"/>
                </a:solidFill>
                <a:latin typeface="Roboto"/>
                <a:cs typeface="Roboto"/>
              </a:rPr>
              <a:t>Back-</a:t>
            </a:r>
            <a:r>
              <a:rPr sz="1000" b="1" spc="-20" dirty="0">
                <a:solidFill>
                  <a:srgbClr val="494949"/>
                </a:solidFill>
                <a:latin typeface="Roboto"/>
                <a:cs typeface="Roboto"/>
              </a:rPr>
              <a:t>end: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219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</a:t>
            </a:r>
            <a:r>
              <a:rPr sz="1000" spc="-4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C#,</a:t>
            </a:r>
            <a:r>
              <a:rPr sz="1000" spc="-2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JavaScript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</a:t>
            </a:r>
            <a:r>
              <a:rPr sz="1000" spc="-2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.NET</a:t>
            </a:r>
            <a:r>
              <a:rPr sz="1000" spc="-6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Core,</a:t>
            </a:r>
            <a:r>
              <a:rPr sz="1000" spc="-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Node.JS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000" b="1" spc="-10" dirty="0">
                <a:solidFill>
                  <a:srgbClr val="494949"/>
                </a:solidFill>
                <a:latin typeface="Roboto"/>
                <a:cs typeface="Roboto"/>
              </a:rPr>
              <a:t>Database</a:t>
            </a:r>
            <a:endParaRPr sz="1000" dirty="0">
              <a:latin typeface="Roboto"/>
              <a:cs typeface="Roboto"/>
            </a:endParaRPr>
          </a:p>
          <a:p>
            <a:pPr marL="12700" marR="5080">
              <a:lnSpc>
                <a:spcPts val="1420"/>
              </a:lnSpc>
              <a:spcBef>
                <a:spcPts val="10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</a:t>
            </a:r>
            <a:r>
              <a:rPr sz="1000" spc="-4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20" dirty="0">
                <a:solidFill>
                  <a:srgbClr val="494949"/>
                </a:solidFill>
                <a:latin typeface="Roboto"/>
                <a:cs typeface="Roboto"/>
              </a:rPr>
              <a:t>Sql</a:t>
            </a:r>
            <a:r>
              <a:rPr sz="1000" spc="-6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25" dirty="0">
                <a:solidFill>
                  <a:srgbClr val="494949"/>
                </a:solidFill>
                <a:latin typeface="Roboto"/>
                <a:cs typeface="Roboto"/>
              </a:rPr>
              <a:t>Sever, </a:t>
            </a: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MySQL,</a:t>
            </a:r>
            <a:r>
              <a:rPr sz="1000" spc="-2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Firebase, MongoDB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43733" y="10163000"/>
            <a:ext cx="1001185" cy="234317"/>
          </a:xfrm>
          <a:custGeom>
            <a:avLst/>
            <a:gdLst/>
            <a:ahLst/>
            <a:cxnLst/>
            <a:rect l="l" t="t" r="r" b="b"/>
            <a:pathLst>
              <a:path w="746760" h="234315">
                <a:moveTo>
                  <a:pt x="715438" y="233891"/>
                </a:moveTo>
                <a:lnTo>
                  <a:pt x="31211" y="233891"/>
                </a:lnTo>
                <a:lnTo>
                  <a:pt x="26621" y="232992"/>
                </a:lnTo>
                <a:lnTo>
                  <a:pt x="0" y="202676"/>
                </a:lnTo>
                <a:lnTo>
                  <a:pt x="0" y="197908"/>
                </a:lnTo>
                <a:lnTo>
                  <a:pt x="0" y="31215"/>
                </a:lnTo>
                <a:lnTo>
                  <a:pt x="26621" y="899"/>
                </a:lnTo>
                <a:lnTo>
                  <a:pt x="31211" y="0"/>
                </a:lnTo>
                <a:lnTo>
                  <a:pt x="715438" y="0"/>
                </a:lnTo>
                <a:lnTo>
                  <a:pt x="745736" y="26627"/>
                </a:lnTo>
                <a:lnTo>
                  <a:pt x="746654" y="31215"/>
                </a:lnTo>
                <a:lnTo>
                  <a:pt x="746654" y="202676"/>
                </a:lnTo>
                <a:lnTo>
                  <a:pt x="720035" y="232992"/>
                </a:lnTo>
                <a:lnTo>
                  <a:pt x="715438" y="233891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257174" y="9824404"/>
            <a:ext cx="1137509" cy="531556"/>
          </a:xfrm>
          <a:prstGeom prst="rect">
            <a:avLst/>
          </a:prstGeom>
        </p:spPr>
        <p:txBody>
          <a:bodyPr vert="horz" wrap="square" lIns="0" tIns="1174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INTERESTS</a:t>
            </a:r>
            <a:endParaRPr sz="1100" dirty="0">
              <a:latin typeface="Roboto"/>
              <a:cs typeface="Roboto"/>
            </a:endParaRPr>
          </a:p>
          <a:p>
            <a:pPr marL="84455">
              <a:lnSpc>
                <a:spcPct val="100000"/>
              </a:lnSpc>
              <a:spcBef>
                <a:spcPts val="695"/>
              </a:spcBef>
            </a:pPr>
            <a:r>
              <a:rPr lang="en-US" sz="1000" dirty="0" smtClean="0">
                <a:solidFill>
                  <a:srgbClr val="333333"/>
                </a:solidFill>
                <a:latin typeface="Roboto"/>
                <a:cs typeface="Roboto"/>
              </a:rPr>
              <a:t>Listen to music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297407" y="10153601"/>
            <a:ext cx="1039503" cy="253113"/>
          </a:xfrm>
          <a:custGeom>
            <a:avLst/>
            <a:gdLst/>
            <a:ahLst/>
            <a:cxnLst/>
            <a:rect l="l" t="t" r="r" b="b"/>
            <a:pathLst>
              <a:path w="612139" h="234315">
                <a:moveTo>
                  <a:pt x="580501" y="233891"/>
                </a:moveTo>
                <a:lnTo>
                  <a:pt x="31215" y="233891"/>
                </a:lnTo>
                <a:lnTo>
                  <a:pt x="26618" y="232992"/>
                </a:lnTo>
                <a:lnTo>
                  <a:pt x="0" y="202676"/>
                </a:lnTo>
                <a:lnTo>
                  <a:pt x="0" y="197908"/>
                </a:lnTo>
                <a:lnTo>
                  <a:pt x="0" y="31215"/>
                </a:lnTo>
                <a:lnTo>
                  <a:pt x="26618" y="899"/>
                </a:lnTo>
                <a:lnTo>
                  <a:pt x="31215" y="0"/>
                </a:lnTo>
                <a:lnTo>
                  <a:pt x="580501" y="0"/>
                </a:lnTo>
                <a:lnTo>
                  <a:pt x="610799" y="26627"/>
                </a:lnTo>
                <a:lnTo>
                  <a:pt x="611716" y="31215"/>
                </a:lnTo>
                <a:lnTo>
                  <a:pt x="611716" y="202676"/>
                </a:lnTo>
                <a:lnTo>
                  <a:pt x="585098" y="232992"/>
                </a:lnTo>
                <a:lnTo>
                  <a:pt x="580501" y="233891"/>
                </a:lnTo>
                <a:close/>
              </a:path>
            </a:pathLst>
          </a:custGeom>
          <a:solidFill>
            <a:srgbClr val="F5F5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1349375" y="10186671"/>
            <a:ext cx="1005410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dirty="0" smtClean="0"/>
              <a:t>Playing football</a:t>
            </a:r>
            <a:endParaRPr sz="1000" dirty="0">
              <a:latin typeface="Roboto"/>
              <a:cs typeface="Roboto"/>
            </a:endParaRPr>
          </a:p>
        </p:txBody>
      </p:sp>
      <p:pic>
        <p:nvPicPr>
          <p:cNvPr id="53" name="object 5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08792" y="4220425"/>
            <a:ext cx="179916" cy="179916"/>
          </a:xfrm>
          <a:prstGeom prst="rect">
            <a:avLst/>
          </a:prstGeom>
        </p:spPr>
      </p:pic>
      <p:sp>
        <p:nvSpPr>
          <p:cNvPr id="54" name="object 54"/>
          <p:cNvSpPr txBox="1"/>
          <p:nvPr/>
        </p:nvSpPr>
        <p:spPr>
          <a:xfrm>
            <a:off x="2645425" y="4224492"/>
            <a:ext cx="164465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-50" dirty="0">
                <a:solidFill>
                  <a:srgbClr val="FFFFFF"/>
                </a:solidFill>
                <a:latin typeface="FontAwesome"/>
                <a:cs typeface="FontAwesome"/>
              </a:rPr>
              <a:t></a:t>
            </a:r>
            <a:endParaRPr sz="850" dirty="0">
              <a:latin typeface="FontAwesome"/>
              <a:cs typeface="FontAwesome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47116" y="4214072"/>
            <a:ext cx="3064734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b="1" spc="-35" dirty="0" smtClean="0">
                <a:solidFill>
                  <a:srgbClr val="333333"/>
                </a:solidFill>
                <a:latin typeface="Roboto"/>
                <a:cs typeface="Roboto"/>
              </a:rPr>
              <a:t>HUNG YEN UNIVERSITY OF TECHNICAL EDUCATION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158021" y="4251326"/>
            <a:ext cx="113982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9C9C9C"/>
                </a:solidFill>
                <a:latin typeface="Roboto"/>
                <a:cs typeface="Roboto"/>
              </a:rPr>
              <a:t>8/2021</a:t>
            </a:r>
            <a:r>
              <a:rPr sz="1000" spc="160" dirty="0">
                <a:solidFill>
                  <a:srgbClr val="9C9C9C"/>
                </a:solidFill>
                <a:latin typeface="Roboto"/>
                <a:cs typeface="Roboto"/>
              </a:rPr>
              <a:t> </a:t>
            </a:r>
            <a:r>
              <a:rPr lang="en-US" sz="1000" dirty="0" smtClean="0">
                <a:solidFill>
                  <a:srgbClr val="9C9C9C"/>
                </a:solidFill>
                <a:latin typeface="FontAwesome"/>
                <a:cs typeface="Roboto"/>
              </a:rPr>
              <a:t>-&gt;</a:t>
            </a:r>
            <a:r>
              <a:rPr sz="1000" spc="155" dirty="0" smtClean="0">
                <a:solidFill>
                  <a:srgbClr val="9C9C9C"/>
                </a:solidFill>
                <a:latin typeface="FontAwesome"/>
                <a:cs typeface="FontAwesome"/>
              </a:rPr>
              <a:t> </a:t>
            </a:r>
            <a:r>
              <a:rPr lang="en-US" sz="1000" spc="-10" dirty="0" smtClean="0">
                <a:solidFill>
                  <a:srgbClr val="9C9C9C"/>
                </a:solidFill>
                <a:latin typeface="Roboto"/>
                <a:cs typeface="Roboto"/>
              </a:rPr>
              <a:t>Now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611544" y="4477857"/>
            <a:ext cx="347027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dirty="0" smtClean="0">
                <a:solidFill>
                  <a:srgbClr val="00B04E"/>
                </a:solidFill>
                <a:latin typeface="Roboto Medium"/>
                <a:cs typeface="Roboto Medium"/>
              </a:rPr>
              <a:t>Major:</a:t>
            </a:r>
            <a:r>
              <a:rPr lang="en-US" sz="1000" b="0" dirty="0" smtClean="0">
                <a:solidFill>
                  <a:srgbClr val="00B04E"/>
                </a:solidFill>
                <a:latin typeface="Roboto Medium"/>
                <a:cs typeface="Roboto Medium"/>
              </a:rPr>
              <a:t> Software Engineering / Mobile Application Technology</a:t>
            </a:r>
            <a:endParaRPr sz="1000" dirty="0">
              <a:latin typeface="Roboto Medium"/>
              <a:cs typeface="Roboto Medium"/>
            </a:endParaRPr>
          </a:p>
        </p:txBody>
      </p:sp>
      <p:pic>
        <p:nvPicPr>
          <p:cNvPr id="58" name="object 5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08792" y="5433485"/>
            <a:ext cx="179916" cy="179916"/>
          </a:xfrm>
          <a:prstGeom prst="rect">
            <a:avLst/>
          </a:prstGeom>
        </p:spPr>
      </p:pic>
      <p:sp>
        <p:nvSpPr>
          <p:cNvPr id="59" name="object 59"/>
          <p:cNvSpPr txBox="1"/>
          <p:nvPr/>
        </p:nvSpPr>
        <p:spPr>
          <a:xfrm>
            <a:off x="2645425" y="5438776"/>
            <a:ext cx="110489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-50" dirty="0">
                <a:solidFill>
                  <a:srgbClr val="FFFFFF"/>
                </a:solidFill>
                <a:latin typeface="FontAwesome"/>
                <a:cs typeface="FontAwesome"/>
              </a:rPr>
              <a:t></a:t>
            </a:r>
            <a:endParaRPr sz="850">
              <a:latin typeface="FontAwesome"/>
              <a:cs typeface="FontAwesome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70613" y="5428830"/>
            <a:ext cx="2455134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b="1" spc="-45" dirty="0" smtClean="0">
                <a:solidFill>
                  <a:srgbClr val="333333"/>
                </a:solidFill>
                <a:latin typeface="Roboto"/>
                <a:cs typeface="Roboto"/>
              </a:rPr>
              <a:t>BUILDING  A PET SHOP WEBSITE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6086054" y="5420785"/>
            <a:ext cx="121221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9C9C9C"/>
                </a:solidFill>
                <a:latin typeface="Roboto"/>
                <a:cs typeface="Roboto"/>
              </a:rPr>
              <a:t>08/2023</a:t>
            </a:r>
            <a:r>
              <a:rPr sz="1000" spc="160" dirty="0">
                <a:solidFill>
                  <a:srgbClr val="9C9C9C"/>
                </a:solidFill>
                <a:latin typeface="Roboto"/>
                <a:cs typeface="Roboto"/>
              </a:rPr>
              <a:t> </a:t>
            </a:r>
            <a:r>
              <a:rPr lang="en-US" sz="1000" dirty="0" smtClean="0">
                <a:solidFill>
                  <a:srgbClr val="9C9C9C"/>
                </a:solidFill>
                <a:latin typeface="FontAwesome"/>
                <a:cs typeface="Roboto"/>
              </a:rPr>
              <a:t>-&gt;</a:t>
            </a:r>
            <a:r>
              <a:rPr sz="1000" spc="150" dirty="0" smtClean="0">
                <a:solidFill>
                  <a:srgbClr val="9C9C9C"/>
                </a:solidFill>
                <a:latin typeface="FontAwesome"/>
                <a:cs typeface="FontAwesome"/>
              </a:rPr>
              <a:t> </a:t>
            </a:r>
            <a:r>
              <a:rPr sz="1000" spc="-10" dirty="0">
                <a:solidFill>
                  <a:srgbClr val="9C9C9C"/>
                </a:solidFill>
                <a:latin typeface="Roboto"/>
                <a:cs typeface="Roboto"/>
              </a:rPr>
              <a:t>12/2023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601096" y="5649278"/>
            <a:ext cx="4630420" cy="1091966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lang="en-US" sz="1000" b="0" dirty="0" smtClean="0">
                <a:solidFill>
                  <a:srgbClr val="00B04E"/>
                </a:solidFill>
                <a:latin typeface="Roboto Medium"/>
                <a:cs typeface="Roboto Medium"/>
              </a:rPr>
              <a:t>Number of participants </a:t>
            </a:r>
            <a:r>
              <a:rPr sz="1000" b="0" dirty="0" smtClean="0">
                <a:solidFill>
                  <a:srgbClr val="00B04E"/>
                </a:solidFill>
                <a:latin typeface="Roboto Medium"/>
                <a:cs typeface="Roboto Medium"/>
              </a:rPr>
              <a:t>:</a:t>
            </a:r>
            <a:r>
              <a:rPr sz="1000" b="0" spc="10" dirty="0" smtClean="0">
                <a:solidFill>
                  <a:srgbClr val="00B04E"/>
                </a:solidFill>
                <a:latin typeface="Roboto Medium"/>
                <a:cs typeface="Roboto Medium"/>
              </a:rPr>
              <a:t> </a:t>
            </a:r>
            <a:r>
              <a:rPr sz="1000" b="0" spc="-25" dirty="0">
                <a:solidFill>
                  <a:srgbClr val="00B04E"/>
                </a:solidFill>
                <a:latin typeface="Roboto Medium"/>
                <a:cs typeface="Roboto Medium"/>
              </a:rPr>
              <a:t>01</a:t>
            </a:r>
            <a:endParaRPr sz="1000" dirty="0">
              <a:latin typeface="Roboto Medium"/>
              <a:cs typeface="Roboto Medium"/>
            </a:endParaRPr>
          </a:p>
          <a:p>
            <a:pPr marL="12700">
              <a:lnSpc>
                <a:spcPct val="100000"/>
              </a:lnSpc>
              <a:spcBef>
                <a:spcPts val="220"/>
              </a:spcBef>
            </a:pPr>
            <a:r>
              <a:rPr lang="en-US" sz="1000" b="1" dirty="0" smtClean="0"/>
              <a:t>Technology Used </a:t>
            </a:r>
            <a:r>
              <a:rPr sz="1000" b="1" dirty="0" smtClean="0">
                <a:solidFill>
                  <a:srgbClr val="494949"/>
                </a:solidFill>
                <a:latin typeface="Roboto"/>
                <a:cs typeface="Roboto"/>
              </a:rPr>
              <a:t>:</a:t>
            </a:r>
            <a:r>
              <a:rPr sz="1000" b="1" spc="-35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b="1" spc="-10" dirty="0">
                <a:solidFill>
                  <a:srgbClr val="494949"/>
                </a:solidFill>
                <a:latin typeface="Roboto"/>
                <a:cs typeface="Roboto"/>
              </a:rPr>
              <a:t>HTML/CSS,</a:t>
            </a:r>
            <a:r>
              <a:rPr sz="1000" b="1" spc="-70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b="1" spc="-10" dirty="0">
                <a:solidFill>
                  <a:srgbClr val="494949"/>
                </a:solidFill>
                <a:latin typeface="Roboto"/>
                <a:cs typeface="Roboto"/>
              </a:rPr>
              <a:t>Javascript</a:t>
            </a:r>
            <a:endParaRPr sz="1000" dirty="0">
              <a:latin typeface="Roboto"/>
              <a:cs typeface="Roboto"/>
            </a:endParaRPr>
          </a:p>
          <a:p>
            <a:pPr marL="12700" marR="5080">
              <a:lnSpc>
                <a:spcPts val="1420"/>
              </a:lnSpc>
              <a:spcBef>
                <a:spcPts val="10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+)</a:t>
            </a:r>
            <a:r>
              <a:rPr sz="1000" spc="-2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en-US" sz="1000" dirty="0" smtClean="0"/>
              <a:t>Designed an Admin page with features for pet management, customer management, order management, and employee management ,…</a:t>
            </a:r>
          </a:p>
          <a:p>
            <a:pPr marL="12700" marR="5080">
              <a:lnSpc>
                <a:spcPts val="1420"/>
              </a:lnSpc>
              <a:spcBef>
                <a:spcPts val="10"/>
              </a:spcBef>
            </a:pP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+)</a:t>
            </a:r>
            <a:r>
              <a:rPr sz="1000" spc="-20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en-US" sz="1000" dirty="0" smtClean="0"/>
              <a:t>Created the website interface with categories like pet lists, pet care, orders, payments, etc.</a:t>
            </a:r>
            <a:endParaRPr sz="1000" dirty="0">
              <a:latin typeface="Roboto"/>
              <a:cs typeface="Roboto"/>
            </a:endParaRPr>
          </a:p>
        </p:txBody>
      </p:sp>
      <p:pic>
        <p:nvPicPr>
          <p:cNvPr id="63" name="object 6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08792" y="6872819"/>
            <a:ext cx="179916" cy="179916"/>
          </a:xfrm>
          <a:prstGeom prst="rect">
            <a:avLst/>
          </a:prstGeom>
        </p:spPr>
      </p:pic>
      <p:sp>
        <p:nvSpPr>
          <p:cNvPr id="64" name="object 64"/>
          <p:cNvSpPr txBox="1"/>
          <p:nvPr/>
        </p:nvSpPr>
        <p:spPr>
          <a:xfrm>
            <a:off x="2645425" y="6878110"/>
            <a:ext cx="110489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-50" dirty="0">
                <a:solidFill>
                  <a:srgbClr val="FFFFFF"/>
                </a:solidFill>
                <a:latin typeface="FontAwesome"/>
                <a:cs typeface="FontAwesome"/>
              </a:rPr>
              <a:t></a:t>
            </a:r>
            <a:endParaRPr sz="850">
              <a:latin typeface="FontAwesome"/>
              <a:cs typeface="FontAwesome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595947" y="6858319"/>
            <a:ext cx="3562073" cy="3575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9725" marR="5080">
              <a:lnSpc>
                <a:spcPct val="112200"/>
              </a:lnSpc>
              <a:spcBef>
                <a:spcPts val="100"/>
              </a:spcBef>
            </a:pPr>
            <a:r>
              <a:rPr lang="en-US" sz="1000" b="1" spc="-25" dirty="0" smtClean="0">
                <a:solidFill>
                  <a:srgbClr val="333333"/>
                </a:solidFill>
                <a:latin typeface="Roboto"/>
                <a:cs typeface="Roboto"/>
              </a:rPr>
              <a:t>DEVELOPING A GROCERY STORE MANAGEMENT APPLICATION	</a:t>
            </a:r>
          </a:p>
        </p:txBody>
      </p:sp>
      <p:sp>
        <p:nvSpPr>
          <p:cNvPr id="66" name="object 66"/>
          <p:cNvSpPr txBox="1"/>
          <p:nvPr/>
        </p:nvSpPr>
        <p:spPr>
          <a:xfrm>
            <a:off x="6086054" y="6860119"/>
            <a:ext cx="121221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9C9C9C"/>
                </a:solidFill>
                <a:latin typeface="Roboto"/>
                <a:cs typeface="Roboto"/>
              </a:rPr>
              <a:t>02/2024</a:t>
            </a:r>
            <a:r>
              <a:rPr sz="1000" spc="160" dirty="0">
                <a:solidFill>
                  <a:srgbClr val="9C9C9C"/>
                </a:solidFill>
                <a:latin typeface="Roboto"/>
                <a:cs typeface="Roboto"/>
              </a:rPr>
              <a:t> </a:t>
            </a:r>
            <a:r>
              <a:rPr lang="en-US" sz="1000" dirty="0" smtClean="0">
                <a:solidFill>
                  <a:srgbClr val="9C9C9C"/>
                </a:solidFill>
                <a:latin typeface="FontAwesome"/>
                <a:cs typeface="Roboto"/>
              </a:rPr>
              <a:t>-&gt;</a:t>
            </a:r>
            <a:r>
              <a:rPr sz="1000" spc="150" dirty="0" smtClean="0">
                <a:solidFill>
                  <a:srgbClr val="9C9C9C"/>
                </a:solidFill>
                <a:latin typeface="FontAwesome"/>
                <a:cs typeface="FontAwesome"/>
              </a:rPr>
              <a:t> </a:t>
            </a:r>
            <a:r>
              <a:rPr sz="1000" spc="-10" dirty="0">
                <a:solidFill>
                  <a:srgbClr val="9C9C9C"/>
                </a:solidFill>
                <a:latin typeface="Roboto"/>
                <a:cs typeface="Roboto"/>
              </a:rPr>
              <a:t>05/2024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627065" y="7030129"/>
            <a:ext cx="4385945" cy="10869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9725" marR="5080" algn="l">
              <a:lnSpc>
                <a:spcPct val="112200"/>
              </a:lnSpc>
              <a:spcBef>
                <a:spcPts val="100"/>
              </a:spcBef>
            </a:pPr>
            <a:endParaRPr lang="vi-VN" sz="1000" dirty="0" smtClean="0">
              <a:latin typeface="Roboto Medium"/>
              <a:cs typeface="Roboto Medium"/>
            </a:endParaRPr>
          </a:p>
          <a:p>
            <a:pPr marL="12700">
              <a:spcBef>
                <a:spcPts val="215"/>
              </a:spcBef>
            </a:pPr>
            <a:r>
              <a:rPr lang="en-US" sz="1000" b="0" dirty="0" smtClean="0">
                <a:solidFill>
                  <a:srgbClr val="00B04E"/>
                </a:solidFill>
                <a:latin typeface="Roboto Medium"/>
                <a:cs typeface="Roboto Medium"/>
              </a:rPr>
              <a:t>Number of participants :</a:t>
            </a:r>
            <a:r>
              <a:rPr lang="en-US" sz="1000" b="0" spc="10" dirty="0" smtClean="0">
                <a:solidFill>
                  <a:srgbClr val="00B04E"/>
                </a:solidFill>
                <a:latin typeface="Roboto Medium"/>
                <a:cs typeface="Roboto Medium"/>
              </a:rPr>
              <a:t> </a:t>
            </a:r>
            <a:r>
              <a:rPr lang="en-US" sz="1000" b="0" spc="-25" dirty="0" smtClean="0">
                <a:solidFill>
                  <a:srgbClr val="00B04E"/>
                </a:solidFill>
                <a:latin typeface="Roboto Medium"/>
                <a:cs typeface="Roboto Medium"/>
              </a:rPr>
              <a:t>01</a:t>
            </a:r>
            <a:endParaRPr lang="en-US" sz="1000" b="1" dirty="0" smtClean="0"/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lang="vi-VN" sz="1000" b="1" dirty="0" smtClean="0"/>
              <a:t>Technology Used</a:t>
            </a:r>
            <a:r>
              <a:rPr lang="vi-VN" sz="1000" b="1" dirty="0" smtClean="0">
                <a:solidFill>
                  <a:srgbClr val="494949"/>
                </a:solidFill>
                <a:latin typeface="Roboto"/>
                <a:cs typeface="Roboto"/>
              </a:rPr>
              <a:t>:</a:t>
            </a:r>
            <a:r>
              <a:rPr lang="vi-VN" sz="1000" b="1" spc="-45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vi-VN" sz="1000" b="1" spc="-10" dirty="0" smtClean="0">
                <a:solidFill>
                  <a:srgbClr val="494949"/>
                </a:solidFill>
                <a:latin typeface="Roboto"/>
                <a:cs typeface="Roboto"/>
              </a:rPr>
              <a:t>Android</a:t>
            </a:r>
            <a:r>
              <a:rPr lang="vi-VN" sz="1000" b="1" spc="-35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vi-VN" sz="1000" b="1" dirty="0" smtClean="0">
                <a:solidFill>
                  <a:srgbClr val="494949"/>
                </a:solidFill>
                <a:latin typeface="Roboto"/>
                <a:cs typeface="Roboto"/>
              </a:rPr>
              <a:t>Studio,</a:t>
            </a:r>
            <a:r>
              <a:rPr lang="vi-VN" sz="1000" b="1" spc="-25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vi-VN" sz="1000" b="1" dirty="0" smtClean="0">
                <a:solidFill>
                  <a:srgbClr val="494949"/>
                </a:solidFill>
                <a:latin typeface="Roboto"/>
                <a:cs typeface="Roboto"/>
              </a:rPr>
              <a:t>Java,</a:t>
            </a:r>
            <a:r>
              <a:rPr lang="vi-VN" sz="1000" b="1" spc="-30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vi-VN" sz="1000" b="1" spc="-10" dirty="0" smtClean="0">
                <a:solidFill>
                  <a:srgbClr val="494949"/>
                </a:solidFill>
                <a:latin typeface="Roboto"/>
                <a:cs typeface="Roboto"/>
              </a:rPr>
              <a:t>Firebase</a:t>
            </a:r>
            <a:endParaRPr lang="vi-VN" sz="1000" b="1" dirty="0" smtClean="0">
              <a:latin typeface="Roboto"/>
              <a:cs typeface="Roboto"/>
            </a:endParaRPr>
          </a:p>
          <a:p>
            <a:pPr marL="12700" marR="5080">
              <a:lnSpc>
                <a:spcPct val="112200"/>
              </a:lnSpc>
              <a:spcBef>
                <a:spcPts val="100"/>
              </a:spcBef>
            </a:pP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+)</a:t>
            </a:r>
            <a:r>
              <a:rPr sz="1000" spc="-25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en-US" sz="1000" dirty="0" smtClean="0"/>
              <a:t>Designed the Admin layout with features like shopping cart, accounts, customers, invoices.</a:t>
            </a:r>
          </a:p>
          <a:p>
            <a:pPr marL="12700" marR="5080">
              <a:lnSpc>
                <a:spcPct val="112200"/>
              </a:lnSpc>
              <a:spcBef>
                <a:spcPts val="100"/>
              </a:spcBef>
            </a:pP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+)</a:t>
            </a:r>
            <a:r>
              <a:rPr sz="1000" spc="-20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en-US" sz="1000" dirty="0" smtClean="0"/>
              <a:t>Developed the User interface with features like shopping, invoicing, etc.</a:t>
            </a:r>
            <a:endParaRPr sz="1000" dirty="0">
              <a:latin typeface="Roboto"/>
              <a:cs typeface="Roboto"/>
            </a:endParaRPr>
          </a:p>
        </p:txBody>
      </p:sp>
      <p:pic>
        <p:nvPicPr>
          <p:cNvPr id="68" name="object 6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608792" y="8303157"/>
            <a:ext cx="179916" cy="179916"/>
          </a:xfrm>
          <a:prstGeom prst="rect">
            <a:avLst/>
          </a:prstGeom>
        </p:spPr>
      </p:pic>
      <p:sp>
        <p:nvSpPr>
          <p:cNvPr id="69" name="object 69"/>
          <p:cNvSpPr txBox="1"/>
          <p:nvPr/>
        </p:nvSpPr>
        <p:spPr>
          <a:xfrm>
            <a:off x="2645425" y="8308448"/>
            <a:ext cx="110489" cy="154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50" spc="-50" dirty="0">
                <a:solidFill>
                  <a:srgbClr val="FFFFFF"/>
                </a:solidFill>
                <a:latin typeface="FontAwesome"/>
                <a:cs typeface="FontAwesome"/>
              </a:rPr>
              <a:t></a:t>
            </a:r>
            <a:endParaRPr sz="850" dirty="0">
              <a:latin typeface="FontAwesome"/>
              <a:cs typeface="FontAwesome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882716" y="8310400"/>
            <a:ext cx="3170544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lang="en-US" sz="1000" b="1" spc="-40" dirty="0" smtClean="0">
                <a:solidFill>
                  <a:srgbClr val="333333"/>
                </a:solidFill>
                <a:latin typeface="Roboto"/>
                <a:cs typeface="Roboto"/>
              </a:rPr>
              <a:t> DEVELOPING AN E-COMMERCE APPLICATION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6086054" y="8290457"/>
            <a:ext cx="1212215" cy="16543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000" dirty="0">
                <a:solidFill>
                  <a:srgbClr val="9C9C9C"/>
                </a:solidFill>
                <a:latin typeface="Roboto"/>
                <a:cs typeface="Roboto"/>
              </a:rPr>
              <a:t>08/2024</a:t>
            </a:r>
            <a:r>
              <a:rPr sz="1000" spc="160" dirty="0">
                <a:solidFill>
                  <a:srgbClr val="9C9C9C"/>
                </a:solidFill>
                <a:latin typeface="Roboto"/>
                <a:cs typeface="Roboto"/>
              </a:rPr>
              <a:t> </a:t>
            </a:r>
            <a:r>
              <a:rPr lang="en-US" sz="1000" dirty="0" smtClean="0">
                <a:solidFill>
                  <a:srgbClr val="9C9C9C"/>
                </a:solidFill>
                <a:latin typeface="FontAwesome"/>
                <a:cs typeface="Roboto"/>
              </a:rPr>
              <a:t>-&gt;</a:t>
            </a:r>
            <a:r>
              <a:rPr sz="1000" spc="150" dirty="0" smtClean="0">
                <a:solidFill>
                  <a:srgbClr val="9C9C9C"/>
                </a:solidFill>
                <a:latin typeface="FontAwesome"/>
                <a:cs typeface="FontAwesome"/>
              </a:rPr>
              <a:t> </a:t>
            </a:r>
            <a:r>
              <a:rPr sz="1000" spc="-10" dirty="0">
                <a:solidFill>
                  <a:srgbClr val="9C9C9C"/>
                </a:solidFill>
                <a:latin typeface="Roboto"/>
                <a:cs typeface="Roboto"/>
              </a:rPr>
              <a:t>10/2024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2595948" y="8522549"/>
            <a:ext cx="4385945" cy="709553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>
              <a:spcBef>
                <a:spcPts val="215"/>
              </a:spcBef>
            </a:pPr>
            <a:r>
              <a:rPr lang="en-US" sz="1000" b="0" dirty="0" smtClean="0">
                <a:solidFill>
                  <a:srgbClr val="00B04E"/>
                </a:solidFill>
                <a:latin typeface="Roboto Medium"/>
                <a:cs typeface="Roboto Medium"/>
              </a:rPr>
              <a:t>Number of participants :</a:t>
            </a:r>
            <a:r>
              <a:rPr lang="en-US" sz="1000" b="0" spc="10" dirty="0" smtClean="0">
                <a:solidFill>
                  <a:srgbClr val="00B04E"/>
                </a:solidFill>
                <a:latin typeface="Roboto Medium"/>
                <a:cs typeface="Roboto Medium"/>
              </a:rPr>
              <a:t> </a:t>
            </a:r>
            <a:r>
              <a:rPr lang="en-US" sz="1000" b="0" spc="-25" dirty="0" smtClean="0">
                <a:solidFill>
                  <a:srgbClr val="00B04E"/>
                </a:solidFill>
                <a:latin typeface="Roboto Medium"/>
                <a:cs typeface="Roboto Medium"/>
              </a:rPr>
              <a:t>01</a:t>
            </a:r>
            <a:endParaRPr lang="en-US" sz="1000" b="1" dirty="0" smtClean="0"/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lang="vi-VN" sz="1000" b="1" dirty="0" smtClean="0"/>
              <a:t>Technology Used </a:t>
            </a: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:</a:t>
            </a:r>
            <a:r>
              <a:rPr sz="1000" spc="-40" dirty="0" smtClean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b="1" spc="-10" dirty="0">
                <a:solidFill>
                  <a:srgbClr val="494949"/>
                </a:solidFill>
                <a:latin typeface="Roboto"/>
                <a:cs typeface="Roboto"/>
              </a:rPr>
              <a:t>Flutter,</a:t>
            </a:r>
            <a:r>
              <a:rPr sz="1000" b="1" spc="-2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sz="1000" b="1" spc="-10" dirty="0">
                <a:solidFill>
                  <a:srgbClr val="494949"/>
                </a:solidFill>
                <a:latin typeface="Roboto"/>
                <a:cs typeface="Roboto"/>
              </a:rPr>
              <a:t>Firebase</a:t>
            </a:r>
            <a:endParaRPr sz="1000" b="1" dirty="0">
              <a:latin typeface="Roboto"/>
              <a:cs typeface="Roboto"/>
            </a:endParaRPr>
          </a:p>
          <a:p>
            <a:pPr marL="12700" marR="5080">
              <a:lnSpc>
                <a:spcPct val="112200"/>
              </a:lnSpc>
              <a:spcBef>
                <a:spcPts val="70"/>
              </a:spcBef>
            </a:pPr>
            <a:r>
              <a:rPr sz="1000" dirty="0">
                <a:solidFill>
                  <a:srgbClr val="494949"/>
                </a:solidFill>
                <a:latin typeface="Roboto"/>
                <a:cs typeface="Roboto"/>
              </a:rPr>
              <a:t>+)</a:t>
            </a:r>
            <a:r>
              <a:rPr sz="1000" spc="-25" dirty="0">
                <a:solidFill>
                  <a:srgbClr val="494949"/>
                </a:solidFill>
                <a:latin typeface="Roboto"/>
                <a:cs typeface="Roboto"/>
              </a:rPr>
              <a:t> </a:t>
            </a:r>
            <a:r>
              <a:rPr lang="en-US" sz="1000" dirty="0" smtClean="0"/>
              <a:t>Designed both Admin and User layouts with features for product management, account management, shopping cart, payment.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02154" y="2216468"/>
            <a:ext cx="867304" cy="448841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000" b="1" spc="-20" dirty="0" smtClean="0">
                <a:solidFill>
                  <a:srgbClr val="00B04E"/>
                </a:solidFill>
                <a:latin typeface="Roboto"/>
                <a:cs typeface="Roboto"/>
              </a:rPr>
              <a:t>DATE  of Birth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25/07/2003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671010" y="2216468"/>
            <a:ext cx="650040" cy="46166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000" b="1" dirty="0" smtClean="0">
                <a:solidFill>
                  <a:srgbClr val="00B04E"/>
                </a:solidFill>
                <a:latin typeface="Roboto"/>
                <a:cs typeface="Roboto"/>
              </a:rPr>
              <a:t>GENDER</a:t>
            </a: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000" spc="-25" dirty="0" smtClean="0">
                <a:solidFill>
                  <a:srgbClr val="494949"/>
                </a:solidFill>
                <a:latin typeface="Roboto"/>
                <a:cs typeface="Roboto"/>
              </a:rPr>
              <a:t>Male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5039865" y="2216468"/>
            <a:ext cx="744220" cy="4572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000" b="1" spc="-10" dirty="0" smtClean="0">
                <a:solidFill>
                  <a:srgbClr val="00B04E"/>
                </a:solidFill>
                <a:latin typeface="Roboto"/>
                <a:cs typeface="Roboto"/>
              </a:rPr>
              <a:t>PHONE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0398726057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302154" y="2747221"/>
            <a:ext cx="1467485" cy="4572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000" b="1" spc="-10" dirty="0">
                <a:solidFill>
                  <a:srgbClr val="00B04E"/>
                </a:solidFill>
                <a:latin typeface="Roboto"/>
                <a:cs typeface="Roboto"/>
              </a:rPr>
              <a:t>EMAIL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solidFill>
                  <a:srgbClr val="494949"/>
                </a:solidFill>
                <a:latin typeface="Roboto"/>
                <a:cs typeface="Roboto"/>
                <a:hlinkClick r:id="rId11"/>
              </a:rPr>
              <a:t>khaia521dqh@gmail.com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2671010" y="2747221"/>
            <a:ext cx="2120265" cy="626838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lang="en-US" sz="1000" b="1" spc="-25" dirty="0" smtClean="0">
                <a:solidFill>
                  <a:srgbClr val="00B04E"/>
                </a:solidFill>
                <a:latin typeface="Roboto"/>
                <a:cs typeface="Roboto"/>
              </a:rPr>
              <a:t>ADDRESS</a:t>
            </a:r>
          </a:p>
          <a:p>
            <a:pPr marL="12700" marR="5080">
              <a:lnSpc>
                <a:spcPct val="112200"/>
              </a:lnSpc>
              <a:spcBef>
                <a:spcPts val="355"/>
              </a:spcBef>
            </a:pPr>
            <a:r>
              <a:rPr sz="1000" dirty="0" smtClean="0">
                <a:solidFill>
                  <a:srgbClr val="494949"/>
                </a:solidFill>
                <a:latin typeface="Roboto"/>
                <a:cs typeface="Roboto"/>
              </a:rPr>
              <a:t>Ho</a:t>
            </a:r>
            <a:r>
              <a:rPr lang="en-US" sz="1000" dirty="0" smtClean="0">
                <a:solidFill>
                  <a:srgbClr val="494949"/>
                </a:solidFill>
                <a:latin typeface="Roboto"/>
                <a:cs typeface="Roboto"/>
              </a:rPr>
              <a:t>ang Trach, Me So, Van </a:t>
            </a:r>
            <a:r>
              <a:rPr lang="en-US" sz="1000" dirty="0" err="1" smtClean="0">
                <a:solidFill>
                  <a:srgbClr val="494949"/>
                </a:solidFill>
                <a:latin typeface="Roboto"/>
                <a:cs typeface="Roboto"/>
              </a:rPr>
              <a:t>Giang</a:t>
            </a:r>
            <a:r>
              <a:rPr lang="en-US" sz="1000" dirty="0" smtClean="0">
                <a:solidFill>
                  <a:srgbClr val="494949"/>
                </a:solidFill>
                <a:latin typeface="Roboto"/>
                <a:cs typeface="Roboto"/>
              </a:rPr>
              <a:t>, Hung Yen</a:t>
            </a:r>
            <a:endParaRPr sz="1000" dirty="0">
              <a:latin typeface="Roboto"/>
              <a:cs typeface="Roboto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5039865" y="2747221"/>
            <a:ext cx="2517140" cy="4572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000" b="1" spc="-10" dirty="0">
                <a:solidFill>
                  <a:srgbClr val="00B04E"/>
                </a:solidFill>
                <a:latin typeface="Roboto"/>
                <a:cs typeface="Roboto"/>
              </a:rPr>
              <a:t>WEBSITE</a:t>
            </a:r>
            <a:endParaRPr sz="1000" dirty="0">
              <a:latin typeface="Roboto"/>
              <a:cs typeface="Roboto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000" spc="-10" dirty="0">
                <a:solidFill>
                  <a:srgbClr val="494949"/>
                </a:solidFill>
                <a:latin typeface="Roboto"/>
                <a:cs typeface="Roboto"/>
              </a:rPr>
              <a:t>https://www.facebook.com/khai.nguyenngo</a:t>
            </a:r>
            <a:endParaRPr sz="1000" dirty="0">
              <a:latin typeface="Roboto"/>
              <a:cs typeface="Roboto"/>
            </a:endParaRPr>
          </a:p>
        </p:txBody>
      </p:sp>
      <p:grpSp>
        <p:nvGrpSpPr>
          <p:cNvPr id="79" name="object 79"/>
          <p:cNvGrpSpPr/>
          <p:nvPr/>
        </p:nvGrpSpPr>
        <p:grpSpPr>
          <a:xfrm>
            <a:off x="2608792" y="4097600"/>
            <a:ext cx="4678045" cy="27305"/>
            <a:chOff x="2608792" y="4165072"/>
            <a:chExt cx="4678045" cy="27305"/>
          </a:xfrm>
        </p:grpSpPr>
        <p:sp>
          <p:nvSpPr>
            <p:cNvPr id="80" name="object 80"/>
            <p:cNvSpPr/>
            <p:nvPr/>
          </p:nvSpPr>
          <p:spPr>
            <a:xfrm>
              <a:off x="2608792" y="4183063"/>
              <a:ext cx="4678045" cy="9525"/>
            </a:xfrm>
            <a:custGeom>
              <a:avLst/>
              <a:gdLst/>
              <a:ahLst/>
              <a:cxnLst/>
              <a:rect l="l" t="t" r="r" b="b"/>
              <a:pathLst>
                <a:path w="4678045" h="9525">
                  <a:moveTo>
                    <a:pt x="4677835" y="8995"/>
                  </a:moveTo>
                  <a:lnTo>
                    <a:pt x="0" y="8995"/>
                  </a:lnTo>
                  <a:lnTo>
                    <a:pt x="0" y="0"/>
                  </a:lnTo>
                  <a:lnTo>
                    <a:pt x="4677835" y="0"/>
                  </a:lnTo>
                  <a:lnTo>
                    <a:pt x="4677835" y="8995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1" name="object 81"/>
            <p:cNvSpPr/>
            <p:nvPr/>
          </p:nvSpPr>
          <p:spPr>
            <a:xfrm>
              <a:off x="2608792" y="4165072"/>
              <a:ext cx="675005" cy="18415"/>
            </a:xfrm>
            <a:custGeom>
              <a:avLst/>
              <a:gdLst/>
              <a:ahLst/>
              <a:cxnLst/>
              <a:rect l="l" t="t" r="r" b="b"/>
              <a:pathLst>
                <a:path w="675004" h="18414">
                  <a:moveTo>
                    <a:pt x="674687" y="17991"/>
                  </a:moveTo>
                  <a:lnTo>
                    <a:pt x="0" y="17991"/>
                  </a:lnTo>
                  <a:lnTo>
                    <a:pt x="0" y="0"/>
                  </a:lnTo>
                  <a:lnTo>
                    <a:pt x="674687" y="0"/>
                  </a:lnTo>
                  <a:lnTo>
                    <a:pt x="674687" y="17991"/>
                  </a:lnTo>
                  <a:close/>
                </a:path>
              </a:pathLst>
            </a:custGeom>
            <a:solidFill>
              <a:srgbClr val="00B0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2" name="object 82"/>
          <p:cNvSpPr txBox="1"/>
          <p:nvPr/>
        </p:nvSpPr>
        <p:spPr>
          <a:xfrm>
            <a:off x="2600922" y="3815240"/>
            <a:ext cx="1029902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EDUCATION</a:t>
            </a:r>
            <a:endParaRPr sz="1100" dirty="0">
              <a:latin typeface="Roboto"/>
              <a:cs typeface="Roboto"/>
            </a:endParaRPr>
          </a:p>
        </p:txBody>
      </p:sp>
      <p:grpSp>
        <p:nvGrpSpPr>
          <p:cNvPr id="83" name="object 83"/>
          <p:cNvGrpSpPr/>
          <p:nvPr/>
        </p:nvGrpSpPr>
        <p:grpSpPr>
          <a:xfrm>
            <a:off x="2627065" y="5318919"/>
            <a:ext cx="4678045" cy="27305"/>
            <a:chOff x="2608792" y="5334530"/>
            <a:chExt cx="4678045" cy="27305"/>
          </a:xfrm>
        </p:grpSpPr>
        <p:sp>
          <p:nvSpPr>
            <p:cNvPr id="84" name="object 84"/>
            <p:cNvSpPr/>
            <p:nvPr/>
          </p:nvSpPr>
          <p:spPr>
            <a:xfrm>
              <a:off x="2608792" y="5352522"/>
              <a:ext cx="4678045" cy="9525"/>
            </a:xfrm>
            <a:custGeom>
              <a:avLst/>
              <a:gdLst/>
              <a:ahLst/>
              <a:cxnLst/>
              <a:rect l="l" t="t" r="r" b="b"/>
              <a:pathLst>
                <a:path w="4678045" h="9525">
                  <a:moveTo>
                    <a:pt x="4677835" y="8995"/>
                  </a:moveTo>
                  <a:lnTo>
                    <a:pt x="0" y="8995"/>
                  </a:lnTo>
                  <a:lnTo>
                    <a:pt x="0" y="0"/>
                  </a:lnTo>
                  <a:lnTo>
                    <a:pt x="4677835" y="0"/>
                  </a:lnTo>
                  <a:lnTo>
                    <a:pt x="4677835" y="8995"/>
                  </a:lnTo>
                  <a:close/>
                </a:path>
              </a:pathLst>
            </a:custGeom>
            <a:solidFill>
              <a:srgbClr val="EDED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85"/>
            <p:cNvSpPr/>
            <p:nvPr/>
          </p:nvSpPr>
          <p:spPr>
            <a:xfrm>
              <a:off x="2608792" y="5334530"/>
              <a:ext cx="675005" cy="18415"/>
            </a:xfrm>
            <a:custGeom>
              <a:avLst/>
              <a:gdLst/>
              <a:ahLst/>
              <a:cxnLst/>
              <a:rect l="l" t="t" r="r" b="b"/>
              <a:pathLst>
                <a:path w="675004" h="18414">
                  <a:moveTo>
                    <a:pt x="674687" y="17991"/>
                  </a:moveTo>
                  <a:lnTo>
                    <a:pt x="0" y="17991"/>
                  </a:lnTo>
                  <a:lnTo>
                    <a:pt x="0" y="0"/>
                  </a:lnTo>
                  <a:lnTo>
                    <a:pt x="674687" y="0"/>
                  </a:lnTo>
                  <a:lnTo>
                    <a:pt x="674687" y="17991"/>
                  </a:lnTo>
                  <a:close/>
                </a:path>
              </a:pathLst>
            </a:custGeom>
            <a:solidFill>
              <a:srgbClr val="00B04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86"/>
          <p:cNvSpPr txBox="1"/>
          <p:nvPr/>
        </p:nvSpPr>
        <p:spPr>
          <a:xfrm>
            <a:off x="2602078" y="5019358"/>
            <a:ext cx="877502" cy="1859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en-US" sz="1100" b="1" dirty="0" smtClean="0">
                <a:solidFill>
                  <a:srgbClr val="00B04E"/>
                </a:solidFill>
                <a:latin typeface="Roboto"/>
                <a:cs typeface="Roboto"/>
              </a:rPr>
              <a:t>PROJECTS</a:t>
            </a:r>
            <a:endParaRPr sz="1100" dirty="0">
              <a:latin typeface="Roboto"/>
              <a:cs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06144" y="10432594"/>
            <a:ext cx="584200" cy="1752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950" spc="75" dirty="0">
                <a:solidFill>
                  <a:srgbClr val="545454"/>
                </a:solidFill>
                <a:latin typeface="Arial"/>
                <a:cs typeface="Arial"/>
              </a:rPr>
              <a:t>©</a:t>
            </a:r>
            <a:r>
              <a:rPr sz="950" spc="-50" dirty="0">
                <a:solidFill>
                  <a:srgbClr val="545454"/>
                </a:solidFill>
                <a:latin typeface="Arial"/>
                <a:cs typeface="Arial"/>
              </a:rPr>
              <a:t> </a:t>
            </a:r>
            <a:r>
              <a:rPr sz="850" spc="-10" dirty="0">
                <a:solidFill>
                  <a:srgbClr val="545454"/>
                </a:solidFill>
                <a:latin typeface="Arial"/>
                <a:cs typeface="Arial"/>
              </a:rPr>
              <a:t>topcv</a:t>
            </a:r>
            <a:r>
              <a:rPr sz="950" spc="-10" dirty="0">
                <a:solidFill>
                  <a:srgbClr val="545454"/>
                </a:solidFill>
                <a:latin typeface="Arial"/>
                <a:cs typeface="Arial"/>
              </a:rPr>
              <a:t>.</a:t>
            </a:r>
            <a:r>
              <a:rPr sz="850" spc="-10" dirty="0">
                <a:solidFill>
                  <a:srgbClr val="545454"/>
                </a:solidFill>
                <a:latin typeface="Arial"/>
                <a:cs typeface="Arial"/>
              </a:rPr>
              <a:t>vn</a:t>
            </a:r>
            <a:endParaRPr sz="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9494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Words>303</Words>
  <Application>Microsoft Office PowerPoint</Application>
  <PresentationFormat>Custom</PresentationFormat>
  <Paragraphs>61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FontAwesome</vt:lpstr>
      <vt:lpstr>Roboto</vt:lpstr>
      <vt:lpstr>Roboto Light</vt:lpstr>
      <vt:lpstr>Roboto Medium</vt:lpstr>
      <vt:lpstr>Office Theme</vt:lpstr>
      <vt:lpstr>NGOC KHAI SOFTWARE DEVELOPMENT INTERN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NGOC KHAI SOFTWARE DEVELOPMENT INTERN</dc:title>
  <dc:creator>topcv</dc:creator>
  <cp:keywords>62ca3e5a0544b801701d0d97983d1251</cp:keywords>
  <cp:lastModifiedBy>9999</cp:lastModifiedBy>
  <cp:revision>3</cp:revision>
  <dcterms:created xsi:type="dcterms:W3CDTF">2024-10-07T16:43:55Z</dcterms:created>
  <dcterms:modified xsi:type="dcterms:W3CDTF">2024-10-07T17:09:47Z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2024-09-24T00:00:00Z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2024-10-07T00:00:00Z</vt:filetime>
  </property>
  <property fmtid="{D5CDD505-2E9C-101B-9397-08002B2CF9AE}" pid="5" name="Producer">
    <vt:lpwstr>3-Heights(TM) PDF Security Shell 4.8.25.2 (http://www.pdf-tools.com)</vt:lpwstr>
  </property>
</Properties>
</file>